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676" r:id="rId2"/>
  </p:sldMasterIdLst>
  <p:notesMasterIdLst>
    <p:notesMasterId r:id="rId5"/>
  </p:notesMasterIdLst>
  <p:sldIdLst>
    <p:sldId id="480" r:id="rId3"/>
    <p:sldId id="48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7447899-6E9E-B954-F80B-6EAAB7E45A49}" name="MDPI" initials="M" userId="MDPI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y Wang" initials="JW" lastIdx="1" clrIdx="0">
    <p:extLst>
      <p:ext uri="{19B8F6BF-5375-455C-9EA6-DF929625EA0E}">
        <p15:presenceInfo xmlns:p15="http://schemas.microsoft.com/office/powerpoint/2012/main" userId="Joy Wa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C0BF"/>
    <a:srgbClr val="02797D"/>
    <a:srgbClr val="027A7B"/>
    <a:srgbClr val="83B7B5"/>
    <a:srgbClr val="1C60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F89CD0-6B6B-CD1B-852B-9FD26FF40818}" v="3" dt="2025-06-19T04:16:18.1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浅色样式 2 - 强调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8FB837D-C827-4EFA-A057-4D05807E0F7C}" styleName="主题样式 1 - 强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819" autoAdjust="0"/>
  </p:normalViewPr>
  <p:slideViewPr>
    <p:cSldViewPr snapToGrid="0">
      <p:cViewPr varScale="1">
        <p:scale>
          <a:sx n="98" d="100"/>
          <a:sy n="98" d="100"/>
        </p:scale>
        <p:origin x="10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y Wang" userId="S::joy.wang@mdpi.com::42d845e8-68c2-4d5f-b0d7-d6abceac1a84" providerId="AD" clId="Web-{D2F89CD0-6B6B-CD1B-852B-9FD26FF40818}"/>
    <pc:docChg chg="modSld">
      <pc:chgData name="Joy Wang" userId="S::joy.wang@mdpi.com::42d845e8-68c2-4d5f-b0d7-d6abceac1a84" providerId="AD" clId="Web-{D2F89CD0-6B6B-CD1B-852B-9FD26FF40818}" dt="2025-06-19T04:16:14.686" v="1" actId="20577"/>
      <pc:docMkLst>
        <pc:docMk/>
      </pc:docMkLst>
      <pc:sldChg chg="modSp">
        <pc:chgData name="Joy Wang" userId="S::joy.wang@mdpi.com::42d845e8-68c2-4d5f-b0d7-d6abceac1a84" providerId="AD" clId="Web-{D2F89CD0-6B6B-CD1B-852B-9FD26FF40818}" dt="2025-06-19T04:16:14.686" v="1" actId="20577"/>
        <pc:sldMkLst>
          <pc:docMk/>
          <pc:sldMk cId="176624409" sldId="481"/>
        </pc:sldMkLst>
        <pc:spChg chg="mod">
          <ac:chgData name="Joy Wang" userId="S::joy.wang@mdpi.com::42d845e8-68c2-4d5f-b0d7-d6abceac1a84" providerId="AD" clId="Web-{D2F89CD0-6B6B-CD1B-852B-9FD26FF40818}" dt="2025-06-19T04:16:14.686" v="1" actId="20577"/>
          <ac:spMkLst>
            <pc:docMk/>
            <pc:sldMk cId="176624409" sldId="481"/>
            <ac:spMk id="29" creationId="{EFFE0D11-7F84-7252-C2CE-5C5200366FD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572884-824D-4003-AFB6-89CE03DC0A7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7C2A2F-B735-4BEB-91E6-23C8959F34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14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6B721-496A-6D1A-A582-8685CB481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3ED60B-BD03-2536-8939-CD42BD29F4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1C7C46-B873-2539-A320-49931F6CF9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222222"/>
                </a:solidFill>
                <a:effectLst/>
                <a:latin typeface="Helvetica Neue"/>
              </a:rPr>
              <a:t>69,843</a:t>
            </a:r>
            <a:r>
              <a:rPr lang="en-US" b="0" i="0" dirty="0">
                <a:solidFill>
                  <a:srgbClr val="222222"/>
                </a:solidFill>
                <a:effectLst/>
                <a:latin typeface="Helvetica Neue"/>
              </a:rPr>
              <a:t> Papers published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3E57A6-6818-007F-2098-7038B07270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4DCBF8-B80E-4FA0-9B30-FBDCBF67A8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612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7C2A2F-B735-4BEB-91E6-23C8959F34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605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CC793-1C2F-3743-A1B6-099BC1FD31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C5182E-C718-224B-6A38-150E7BE4A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6756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2881-6361-AD10-90BD-61EFE7E1A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B5794-C41E-2D0D-2258-13A5E1B09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F9012-B0AA-DD15-6072-9ABCE594F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B901-5DF4-496A-B4AA-72D8FD87FB8E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FB1B61-B5FB-D85E-08D7-FDA83E86E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A834A-92F3-4D85-FFFC-9B0511AE5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BC65-FC6D-43D2-814F-459ACE030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56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D77F8C8-4A07-1A80-518C-E12770C5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5708"/>
            <a:ext cx="7058025" cy="563680"/>
          </a:xfrm>
          <a:prstGeom prst="rect">
            <a:avLst/>
          </a:prstGeom>
        </p:spPr>
        <p:txBody>
          <a:bodyPr vert="horz" lIns="91440" tIns="45720" rIns="91440" bIns="45720" rtlCol="0" anchor="b">
            <a:spAutoFit/>
          </a:bodyPr>
          <a:lstStyle/>
          <a:p>
            <a:r>
              <a:rPr lang="en-GB" dirty="0"/>
              <a:t>Click to edit Master title style</a:t>
            </a:r>
            <a:endParaRPr lang="en-CH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1B8E5F-3146-0A75-988A-4448BECB4D2F}"/>
              </a:ext>
            </a:extLst>
          </p:cNvPr>
          <p:cNvSpPr/>
          <p:nvPr userDrawn="1"/>
        </p:nvSpPr>
        <p:spPr>
          <a:xfrm>
            <a:off x="0" y="5949538"/>
            <a:ext cx="12192000" cy="908461"/>
          </a:xfrm>
          <a:prstGeom prst="rect">
            <a:avLst/>
          </a:prstGeom>
          <a:solidFill>
            <a:srgbClr val="007D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n>
                <a:noFill/>
              </a:ln>
              <a:solidFill>
                <a:srgbClr val="34475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7C1D9C-3CAC-D1EA-FC74-894900A0AD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38200" y="6129140"/>
            <a:ext cx="2498766" cy="538170"/>
          </a:xfrm>
          <a:prstGeom prst="rect">
            <a:avLst/>
          </a:prstGeom>
        </p:spPr>
      </p:pic>
      <p:sp>
        <p:nvSpPr>
          <p:cNvPr id="4" name="Marcador de texto 8">
            <a:extLst>
              <a:ext uri="{FF2B5EF4-FFF2-40B4-BE49-F238E27FC236}">
                <a16:creationId xmlns:a16="http://schemas.microsoft.com/office/drawing/2014/main" id="{90CAC053-1876-6AFE-225B-A622C6731C47}"/>
              </a:ext>
            </a:extLst>
          </p:cNvPr>
          <p:cNvSpPr txBox="1">
            <a:spLocks/>
          </p:cNvSpPr>
          <p:nvPr userDrawn="1"/>
        </p:nvSpPr>
        <p:spPr>
          <a:xfrm>
            <a:off x="8676915" y="6275114"/>
            <a:ext cx="3055906" cy="246221"/>
          </a:xfrm>
          <a:prstGeom prst="rect">
            <a:avLst/>
          </a:prstGeom>
        </p:spPr>
        <p:txBody>
          <a:bodyPr vert="horz" wrap="square" lIns="90000" tIns="45720" rIns="91440" bIns="45720" rtlCol="0" anchor="t">
            <a:sp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400" b="0" i="0" kern="1200" baseline="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81025" indent="-1238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-"/>
              <a:tabLst/>
              <a:defRPr sz="1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Suisse Int'l" panose="020B0804000000000000" pitchFamily="34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-"/>
              <a:defRPr sz="1200" b="0" i="0" kern="1200">
                <a:solidFill>
                  <a:schemeClr val="tx1"/>
                </a:solidFill>
                <a:latin typeface="Suisse Int'l" panose="020B0804000000000000" pitchFamily="34" charset="77"/>
                <a:ea typeface="Suisse Int'l" panose="020B0804000000000000" pitchFamily="34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-"/>
              <a:defRPr sz="1200" b="0" i="0" kern="1200">
                <a:solidFill>
                  <a:schemeClr val="tx1"/>
                </a:solidFill>
                <a:latin typeface="Suisse Int'l" panose="020B0804000000000000" pitchFamily="34" charset="77"/>
                <a:ea typeface="Suisse Int'l" panose="020B0804000000000000" pitchFamily="34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-"/>
              <a:defRPr sz="1200" b="0" i="0" kern="1200">
                <a:solidFill>
                  <a:schemeClr val="tx1"/>
                </a:solidFill>
                <a:latin typeface="Suisse Int'l" panose="020B0804000000000000" pitchFamily="34" charset="77"/>
                <a:ea typeface="Suisse Int'l" panose="020B0804000000000000" pitchFamily="34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000" u="sng" dirty="0">
                <a:solidFill>
                  <a:schemeClr val="bg1"/>
                </a:solidFill>
                <a:latin typeface="Arial" panose="020B0604020202020204" pitchFamily="34" charset="0"/>
              </a:rPr>
              <a:t>mdpi.com/journal/sensors</a:t>
            </a:r>
          </a:p>
        </p:txBody>
      </p:sp>
    </p:spTree>
    <p:extLst>
      <p:ext uri="{BB962C8B-B14F-4D97-AF65-F5344CB8AC3E}">
        <p14:creationId xmlns:p14="http://schemas.microsoft.com/office/powerpoint/2010/main" val="207595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baseline="0">
          <a:solidFill>
            <a:schemeClr val="tx1"/>
          </a:solidFill>
          <a:latin typeface="Arial" panose="020B0604020202020204" pitchFamily="34" charset="0"/>
          <a:ea typeface="Suisse Int'l" panose="020B0804000000000000" pitchFamily="34" charset="77"/>
          <a:cs typeface="+mj-cs"/>
        </a:defRPr>
      </a:lvl1pPr>
    </p:titleStyle>
    <p:bodyStyle>
      <a:lvl1pPr marL="133350" indent="-1333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-"/>
        <a:tabLst/>
        <a:defRPr sz="1200" b="0" i="0" kern="1200" baseline="0">
          <a:solidFill>
            <a:schemeClr val="tx1"/>
          </a:solidFill>
          <a:latin typeface="Arial" panose="020B0604020202020204" pitchFamily="34" charset="0"/>
          <a:ea typeface="Suisse Int'l" panose="020B0804000000000000" pitchFamily="34" charset="77"/>
          <a:cs typeface="+mn-cs"/>
        </a:defRPr>
      </a:lvl1pPr>
      <a:lvl2pPr marL="581025" indent="-12382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-"/>
        <a:tabLst/>
        <a:defRPr sz="1200" b="0" i="0" kern="1200" baseline="0">
          <a:solidFill>
            <a:schemeClr val="tx1"/>
          </a:solidFill>
          <a:latin typeface="Arial" panose="020B0604020202020204" pitchFamily="34" charset="0"/>
          <a:ea typeface="Suisse Int'l" panose="020B0804000000000000" pitchFamily="34" charset="77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-"/>
        <a:defRPr sz="1200" b="0" i="0" kern="1200">
          <a:solidFill>
            <a:schemeClr val="tx1"/>
          </a:solidFill>
          <a:latin typeface="Suisse Int'l" panose="020B0804000000000000" pitchFamily="34" charset="77"/>
          <a:ea typeface="Suisse Int'l" panose="020B0804000000000000" pitchFamily="34" charset="77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-"/>
        <a:defRPr sz="1200" b="0" i="0" kern="1200">
          <a:solidFill>
            <a:schemeClr val="tx1"/>
          </a:solidFill>
          <a:latin typeface="Suisse Int'l" panose="020B0804000000000000" pitchFamily="34" charset="77"/>
          <a:ea typeface="Suisse Int'l" panose="020B0804000000000000" pitchFamily="34" charset="77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-"/>
        <a:defRPr sz="1200" b="0" i="0" kern="1200">
          <a:solidFill>
            <a:schemeClr val="tx1"/>
          </a:solidFill>
          <a:latin typeface="Suisse Int'l" panose="020B0804000000000000" pitchFamily="34" charset="77"/>
          <a:ea typeface="Suisse Int'l" panose="020B0804000000000000" pitchFamily="34" charset="7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D77F8C8-4A07-1A80-518C-E12770C5C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5708"/>
            <a:ext cx="7058025" cy="563680"/>
          </a:xfrm>
          <a:prstGeom prst="rect">
            <a:avLst/>
          </a:prstGeom>
        </p:spPr>
        <p:txBody>
          <a:bodyPr vert="horz" lIns="91440" tIns="45720" rIns="91440" bIns="45720" rtlCol="0" anchor="b">
            <a:spAutoFit/>
          </a:bodyPr>
          <a:lstStyle/>
          <a:p>
            <a:r>
              <a:rPr lang="en-US"/>
              <a:t>Click to edit Master title style</a:t>
            </a:r>
            <a:endParaRPr lang="en-CH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1B8E5F-3146-0A75-988A-4448BECB4D2F}"/>
              </a:ext>
            </a:extLst>
          </p:cNvPr>
          <p:cNvSpPr/>
          <p:nvPr/>
        </p:nvSpPr>
        <p:spPr>
          <a:xfrm>
            <a:off x="0" y="5949538"/>
            <a:ext cx="12192000" cy="908461"/>
          </a:xfrm>
          <a:prstGeom prst="rect">
            <a:avLst/>
          </a:prstGeom>
          <a:solidFill>
            <a:srgbClr val="007D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n>
                <a:noFill/>
              </a:ln>
              <a:solidFill>
                <a:srgbClr val="34475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7C1D9C-3CAC-D1EA-FC74-894900A0AD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38200" y="6129140"/>
            <a:ext cx="2498766" cy="538170"/>
          </a:xfrm>
          <a:prstGeom prst="rect">
            <a:avLst/>
          </a:prstGeom>
        </p:spPr>
      </p:pic>
      <p:sp>
        <p:nvSpPr>
          <p:cNvPr id="4" name="Marcador de texto 8">
            <a:extLst>
              <a:ext uri="{FF2B5EF4-FFF2-40B4-BE49-F238E27FC236}">
                <a16:creationId xmlns:a16="http://schemas.microsoft.com/office/drawing/2014/main" id="{90CAC053-1876-6AFE-225B-A622C6731C47}"/>
              </a:ext>
            </a:extLst>
          </p:cNvPr>
          <p:cNvSpPr txBox="1">
            <a:spLocks/>
          </p:cNvSpPr>
          <p:nvPr/>
        </p:nvSpPr>
        <p:spPr>
          <a:xfrm>
            <a:off x="8676915" y="6275114"/>
            <a:ext cx="3055906" cy="246221"/>
          </a:xfrm>
          <a:prstGeom prst="rect">
            <a:avLst/>
          </a:prstGeom>
        </p:spPr>
        <p:txBody>
          <a:bodyPr vert="horz" wrap="square" lIns="90000" tIns="45720" rIns="91440" bIns="45720" rtlCol="0" anchor="t">
            <a:sp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None/>
              <a:tabLst/>
              <a:defRPr sz="1400" b="0" i="0" kern="1200" baseline="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81025" indent="-1238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-"/>
              <a:tabLst/>
              <a:defRPr sz="12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Suisse Int'l" panose="020B0804000000000000" pitchFamily="34" charset="77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-"/>
              <a:defRPr sz="1200" b="0" i="0" kern="1200">
                <a:solidFill>
                  <a:schemeClr val="tx1"/>
                </a:solidFill>
                <a:latin typeface="Suisse Int'l" panose="020B0804000000000000" pitchFamily="34" charset="77"/>
                <a:ea typeface="Suisse Int'l" panose="020B0804000000000000" pitchFamily="34" charset="77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-"/>
              <a:defRPr sz="1200" b="0" i="0" kern="1200">
                <a:solidFill>
                  <a:schemeClr val="tx1"/>
                </a:solidFill>
                <a:latin typeface="Suisse Int'l" panose="020B0804000000000000" pitchFamily="34" charset="77"/>
                <a:ea typeface="Suisse Int'l" panose="020B0804000000000000" pitchFamily="34" charset="77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-"/>
              <a:defRPr sz="1200" b="0" i="0" kern="1200">
                <a:solidFill>
                  <a:schemeClr val="tx1"/>
                </a:solidFill>
                <a:latin typeface="Suisse Int'l" panose="020B0804000000000000" pitchFamily="34" charset="77"/>
                <a:ea typeface="Suisse Int'l" panose="020B0804000000000000" pitchFamily="34" charset="77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Aft>
                <a:spcPts val="0"/>
              </a:spcAft>
            </a:pPr>
            <a:r>
              <a:rPr lang="en-US" sz="1000" u="sng" dirty="0">
                <a:solidFill>
                  <a:schemeClr val="bg1"/>
                </a:solidFill>
                <a:latin typeface="Arial" panose="020B0604020202020204" pitchFamily="34" charset="0"/>
              </a:rPr>
              <a:t>mdpi.com/journal/sensors</a:t>
            </a:r>
          </a:p>
        </p:txBody>
      </p:sp>
    </p:spTree>
    <p:extLst>
      <p:ext uri="{BB962C8B-B14F-4D97-AF65-F5344CB8AC3E}">
        <p14:creationId xmlns:p14="http://schemas.microsoft.com/office/powerpoint/2010/main" val="3460093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baseline="0">
          <a:solidFill>
            <a:schemeClr val="tx1"/>
          </a:solidFill>
          <a:latin typeface="Arial" panose="020B0604020202020204" pitchFamily="34" charset="0"/>
          <a:ea typeface="Suisse Int'l" panose="020B0804000000000000" pitchFamily="34" charset="77"/>
          <a:cs typeface="+mj-cs"/>
        </a:defRPr>
      </a:lvl1pPr>
    </p:titleStyle>
    <p:bodyStyle>
      <a:lvl1pPr marL="133350" indent="-1333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-"/>
        <a:tabLst/>
        <a:defRPr sz="1200" b="0" i="0" kern="1200" baseline="0">
          <a:solidFill>
            <a:schemeClr val="tx1"/>
          </a:solidFill>
          <a:latin typeface="Arial" panose="020B0604020202020204" pitchFamily="34" charset="0"/>
          <a:ea typeface="Suisse Int'l" panose="020B0804000000000000" pitchFamily="34" charset="77"/>
          <a:cs typeface="+mn-cs"/>
        </a:defRPr>
      </a:lvl1pPr>
      <a:lvl2pPr marL="581025" indent="-12382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-"/>
        <a:tabLst/>
        <a:defRPr sz="1200" b="0" i="0" kern="1200" baseline="0">
          <a:solidFill>
            <a:schemeClr val="tx1"/>
          </a:solidFill>
          <a:latin typeface="Arial" panose="020B0604020202020204" pitchFamily="34" charset="0"/>
          <a:ea typeface="Suisse Int'l" panose="020B0804000000000000" pitchFamily="34" charset="77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-"/>
        <a:defRPr sz="1200" b="0" i="0" kern="1200">
          <a:solidFill>
            <a:schemeClr val="tx1"/>
          </a:solidFill>
          <a:latin typeface="Suisse Int'l" panose="020B0804000000000000" pitchFamily="34" charset="77"/>
          <a:ea typeface="Suisse Int'l" panose="020B0804000000000000" pitchFamily="34" charset="77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-"/>
        <a:defRPr sz="1200" b="0" i="0" kern="1200">
          <a:solidFill>
            <a:schemeClr val="tx1"/>
          </a:solidFill>
          <a:latin typeface="Suisse Int'l" panose="020B0804000000000000" pitchFamily="34" charset="77"/>
          <a:ea typeface="Suisse Int'l" panose="020B0804000000000000" pitchFamily="34" charset="77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stem Font Regular"/>
        <a:buChar char="-"/>
        <a:defRPr sz="1200" b="0" i="0" kern="1200">
          <a:solidFill>
            <a:schemeClr val="tx1"/>
          </a:solidFill>
          <a:latin typeface="Suisse Int'l" panose="020B0804000000000000" pitchFamily="34" charset="77"/>
          <a:ea typeface="Suisse Int'l" panose="020B0804000000000000" pitchFamily="34" charset="7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60283-9F0A-8B4A-A697-B9DA1DFD4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64E714-005C-0A1C-C599-69513E098E53}"/>
              </a:ext>
            </a:extLst>
          </p:cNvPr>
          <p:cNvSpPr/>
          <p:nvPr/>
        </p:nvSpPr>
        <p:spPr>
          <a:xfrm>
            <a:off x="4597746" y="2468208"/>
            <a:ext cx="3955471" cy="3163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Impact Factor: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4.0 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Q2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in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‘Instruments &amp; Instrumentation’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Q2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in ‘Engineering, Electrical &amp; Electronic’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Q2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in ‘Chemistry,  Analytical’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C</a:t>
            </a:r>
            <a:r>
              <a:rPr kumimoji="0" lang="en-US" altLang="zh-CN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  <a:t>iteScore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  <a:t>: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  <a:t>9.4</a:t>
            </a:r>
            <a:b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Q1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: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Instrumentation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E94EA4-8C0B-AB59-DDBD-8EE7C8C94045}"/>
              </a:ext>
            </a:extLst>
          </p:cNvPr>
          <p:cNvSpPr/>
          <p:nvPr/>
        </p:nvSpPr>
        <p:spPr>
          <a:xfrm>
            <a:off x="8631151" y="2408662"/>
            <a:ext cx="326337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</a:b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  <a:t>43 Days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  <a:t> Median Processing Time</a:t>
            </a:r>
            <a:b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</a:b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  <a:t> 2.6 Days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  <a:t> Acceptance to publication</a:t>
            </a:r>
            <a:b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</a:b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  <a:t>17.8 Days</a:t>
            </a:r>
            <a:b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</a:b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T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  <a:t>ime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 to First Decision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(data from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等线" panose="02010600030101010101" pitchFamily="2" charset="-122"/>
                <a:cs typeface="+mn-ea"/>
                <a:sym typeface="+mn-lt"/>
              </a:rPr>
              <a:t>the second half of 2025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  <a:sym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55A9F8-C27C-B723-F4B6-F36C8BDB63B7}"/>
              </a:ext>
            </a:extLst>
          </p:cNvPr>
          <p:cNvSpPr txBox="1"/>
          <p:nvPr/>
        </p:nvSpPr>
        <p:spPr>
          <a:xfrm>
            <a:off x="580468" y="2448119"/>
            <a:ext cx="3758831" cy="1531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Founded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: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2001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 (Volumes: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26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41,500+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articles cited 10+ times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H5-Index: </a:t>
            </a:r>
            <a:r>
              <a:rPr lang="en-US" sz="1600" b="1" dirty="0">
                <a:solidFill>
                  <a:srgbClr val="006666"/>
                </a:solidFill>
                <a:latin typeface="Palatino Linotype" panose="02040502050505030304" pitchFamily="18" charset="0"/>
                <a:sym typeface="+mn-lt"/>
              </a:rPr>
              <a:t>210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12FA2B5-1F13-FC8F-6E7E-4E097981420C}"/>
              </a:ext>
            </a:extLst>
          </p:cNvPr>
          <p:cNvCxnSpPr>
            <a:cxnSpLocks/>
          </p:cNvCxnSpPr>
          <p:nvPr/>
        </p:nvCxnSpPr>
        <p:spPr>
          <a:xfrm>
            <a:off x="359288" y="2022908"/>
            <a:ext cx="4179" cy="3833151"/>
          </a:xfrm>
          <a:prstGeom prst="line">
            <a:avLst/>
          </a:prstGeom>
          <a:ln w="76200"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E79527-F20D-2A64-61BA-C057D40DA6CD}"/>
              </a:ext>
            </a:extLst>
          </p:cNvPr>
          <p:cNvCxnSpPr>
            <a:cxnSpLocks/>
          </p:cNvCxnSpPr>
          <p:nvPr/>
        </p:nvCxnSpPr>
        <p:spPr>
          <a:xfrm>
            <a:off x="4281238" y="2069167"/>
            <a:ext cx="0" cy="3786892"/>
          </a:xfrm>
          <a:prstGeom prst="line">
            <a:avLst/>
          </a:prstGeom>
          <a:ln w="76200"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DE6B7DB-6B72-1BFA-0AFA-EBE75205443A}"/>
              </a:ext>
            </a:extLst>
          </p:cNvPr>
          <p:cNvSpPr txBox="1"/>
          <p:nvPr/>
        </p:nvSpPr>
        <p:spPr>
          <a:xfrm>
            <a:off x="580468" y="4152089"/>
            <a:ext cx="3513727" cy="1531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High Visibility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: indexed within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Scopus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,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SCIE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 (Web of Science),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PubMed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, PMC, Ei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Compendex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, and other databases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6BEE84F-89F8-7C4D-ED37-9A9BDF872A56}"/>
              </a:ext>
            </a:extLst>
          </p:cNvPr>
          <p:cNvCxnSpPr>
            <a:cxnSpLocks/>
          </p:cNvCxnSpPr>
          <p:nvPr/>
        </p:nvCxnSpPr>
        <p:spPr>
          <a:xfrm>
            <a:off x="8394280" y="2045397"/>
            <a:ext cx="2006" cy="3810662"/>
          </a:xfrm>
          <a:prstGeom prst="line">
            <a:avLst/>
          </a:prstGeom>
          <a:ln w="76200"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F33E9895-A05B-ABAD-A6B2-0947F98346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25" y="2232515"/>
            <a:ext cx="400584" cy="45129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CDC561D-BEC4-6A2D-B441-DB20E472D0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684" y="2262744"/>
            <a:ext cx="400584" cy="39084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A5476B8-ACA8-1392-0051-9AF8C3A0B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619" y="2217536"/>
            <a:ext cx="400584" cy="443950"/>
          </a:xfrm>
          <a:prstGeom prst="rect">
            <a:avLst/>
          </a:prstGeom>
        </p:spPr>
      </p:pic>
      <p:pic>
        <p:nvPicPr>
          <p:cNvPr id="22" name="Picture 21" descr="A close up of a logo&#10;&#10;Description automatically generated">
            <a:extLst>
              <a:ext uri="{FF2B5EF4-FFF2-40B4-BE49-F238E27FC236}">
                <a16:creationId xmlns:a16="http://schemas.microsoft.com/office/drawing/2014/main" id="{2CDD564E-7083-7A8D-5AAD-18B37C9703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67" y="184709"/>
            <a:ext cx="2545314" cy="746766"/>
          </a:xfrm>
          <a:prstGeom prst="rect">
            <a:avLst/>
          </a:prstGeom>
        </p:spPr>
      </p:pic>
      <p:sp>
        <p:nvSpPr>
          <p:cNvPr id="25" name="object 146">
            <a:extLst>
              <a:ext uri="{FF2B5EF4-FFF2-40B4-BE49-F238E27FC236}">
                <a16:creationId xmlns:a16="http://schemas.microsoft.com/office/drawing/2014/main" id="{BD4B67D0-45E9-5628-882D-EAF54E1E5B30}"/>
              </a:ext>
            </a:extLst>
          </p:cNvPr>
          <p:cNvSpPr/>
          <p:nvPr/>
        </p:nvSpPr>
        <p:spPr>
          <a:xfrm>
            <a:off x="1206446" y="2252604"/>
            <a:ext cx="2615632" cy="431209"/>
          </a:xfrm>
          <a:custGeom>
            <a:avLst/>
            <a:gdLst/>
            <a:ahLst/>
            <a:cxnLst/>
            <a:rect l="l" t="t" r="r" b="b"/>
            <a:pathLst>
              <a:path w="3291204" h="558165">
                <a:moveTo>
                  <a:pt x="0" y="557655"/>
                </a:moveTo>
                <a:lnTo>
                  <a:pt x="3291169" y="557655"/>
                </a:lnTo>
                <a:lnTo>
                  <a:pt x="3291169" y="0"/>
                </a:lnTo>
                <a:lnTo>
                  <a:pt x="0" y="0"/>
                </a:lnTo>
                <a:lnTo>
                  <a:pt x="0" y="557655"/>
                </a:lnTo>
                <a:close/>
              </a:path>
            </a:pathLst>
          </a:custGeom>
          <a:solidFill>
            <a:srgbClr val="22847F"/>
          </a:solidFill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Sensors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 in Numbers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srgbClr val="7F5327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  <a:sym typeface="+mn-lt"/>
            </a:endParaRPr>
          </a:p>
        </p:txBody>
      </p:sp>
      <p:sp>
        <p:nvSpPr>
          <p:cNvPr id="26" name="object 146">
            <a:extLst>
              <a:ext uri="{FF2B5EF4-FFF2-40B4-BE49-F238E27FC236}">
                <a16:creationId xmlns:a16="http://schemas.microsoft.com/office/drawing/2014/main" id="{4D39DD44-E2E3-BF91-5301-768D1E204ED5}"/>
              </a:ext>
            </a:extLst>
          </p:cNvPr>
          <p:cNvSpPr/>
          <p:nvPr/>
        </p:nvSpPr>
        <p:spPr>
          <a:xfrm>
            <a:off x="5122619" y="2232515"/>
            <a:ext cx="2615632" cy="431209"/>
          </a:xfrm>
          <a:custGeom>
            <a:avLst/>
            <a:gdLst/>
            <a:ahLst/>
            <a:cxnLst/>
            <a:rect l="l" t="t" r="r" b="b"/>
            <a:pathLst>
              <a:path w="3291204" h="558165">
                <a:moveTo>
                  <a:pt x="0" y="557655"/>
                </a:moveTo>
                <a:lnTo>
                  <a:pt x="3291169" y="557655"/>
                </a:lnTo>
                <a:lnTo>
                  <a:pt x="3291169" y="0"/>
                </a:lnTo>
                <a:lnTo>
                  <a:pt x="0" y="0"/>
                </a:lnTo>
                <a:lnTo>
                  <a:pt x="0" y="557655"/>
                </a:lnTo>
                <a:close/>
              </a:path>
            </a:pathLst>
          </a:custGeom>
          <a:solidFill>
            <a:srgbClr val="22847F"/>
          </a:solidFill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IF &amp;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CiteScore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srgbClr val="7F5327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  <a:sym typeface="+mn-lt"/>
            </a:endParaRPr>
          </a:p>
        </p:txBody>
      </p:sp>
      <p:sp>
        <p:nvSpPr>
          <p:cNvPr id="27" name="object 146">
            <a:extLst>
              <a:ext uri="{FF2B5EF4-FFF2-40B4-BE49-F238E27FC236}">
                <a16:creationId xmlns:a16="http://schemas.microsoft.com/office/drawing/2014/main" id="{2491CDFF-21A6-4973-E44E-B924164B50CC}"/>
              </a:ext>
            </a:extLst>
          </p:cNvPr>
          <p:cNvSpPr/>
          <p:nvPr/>
        </p:nvSpPr>
        <p:spPr>
          <a:xfrm>
            <a:off x="9203638" y="2244196"/>
            <a:ext cx="2615632" cy="431209"/>
          </a:xfrm>
          <a:custGeom>
            <a:avLst/>
            <a:gdLst/>
            <a:ahLst/>
            <a:cxnLst/>
            <a:rect l="l" t="t" r="r" b="b"/>
            <a:pathLst>
              <a:path w="3291204" h="558165">
                <a:moveTo>
                  <a:pt x="0" y="557655"/>
                </a:moveTo>
                <a:lnTo>
                  <a:pt x="3291169" y="557655"/>
                </a:lnTo>
                <a:lnTo>
                  <a:pt x="3291169" y="0"/>
                </a:lnTo>
                <a:lnTo>
                  <a:pt x="0" y="0"/>
                </a:lnTo>
                <a:lnTo>
                  <a:pt x="0" y="557655"/>
                </a:lnTo>
                <a:close/>
              </a:path>
            </a:pathLst>
          </a:custGeom>
          <a:solidFill>
            <a:srgbClr val="22847F"/>
          </a:solidFill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ctr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Article Processing Time 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srgbClr val="7F5327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  <a:sym typeface="+mn-lt"/>
            </a:endParaRPr>
          </a:p>
        </p:txBody>
      </p:sp>
      <p:pic>
        <p:nvPicPr>
          <p:cNvPr id="28" name="Picture 27" descr="Shape, rectangle&#10;&#10;Description automatically generated">
            <a:extLst>
              <a:ext uri="{FF2B5EF4-FFF2-40B4-BE49-F238E27FC236}">
                <a16:creationId xmlns:a16="http://schemas.microsoft.com/office/drawing/2014/main" id="{CBC36C2D-1186-0C2A-27E4-53C332C228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09" y="1122601"/>
            <a:ext cx="11459982" cy="646331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AC19F60-B3D4-95D5-63CE-BC3237F6F85D}"/>
              </a:ext>
            </a:extLst>
          </p:cNvPr>
          <p:cNvSpPr/>
          <p:nvPr/>
        </p:nvSpPr>
        <p:spPr>
          <a:xfrm>
            <a:off x="544988" y="1144759"/>
            <a:ext cx="113495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Launched in 2001,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Sensors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 (ISSN: 1424-8220) is the leading international, peer-reviewed, open access journal on the science and technology of sensors.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Sensors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  <a:sym typeface="+mn-lt"/>
              </a:rPr>
              <a:t> is published semimonthly online by MDPI. </a:t>
            </a:r>
          </a:p>
        </p:txBody>
      </p:sp>
    </p:spTree>
    <p:extLst>
      <p:ext uri="{BB962C8B-B14F-4D97-AF65-F5344CB8AC3E}">
        <p14:creationId xmlns:p14="http://schemas.microsoft.com/office/powerpoint/2010/main" val="2365113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8FF5C-B025-7B3F-738C-F48090E6C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BB77B61-093B-E288-F026-CA1B56607C6F}"/>
              </a:ext>
            </a:extLst>
          </p:cNvPr>
          <p:cNvSpPr txBox="1">
            <a:spLocks/>
          </p:cNvSpPr>
          <p:nvPr/>
        </p:nvSpPr>
        <p:spPr>
          <a:xfrm>
            <a:off x="204902" y="285659"/>
            <a:ext cx="9146997" cy="51552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en-US" altLang="zh-CN" sz="3200" b="1" spc="0" dirty="0">
                <a:solidFill>
                  <a:srgbClr val="027A7B"/>
                </a:solidFill>
                <a:latin typeface="Palatino Linotype" panose="02040502050505030304" pitchFamily="18" charset="0"/>
                <a:ea typeface="宋体"/>
                <a:cs typeface="Helvetica" panose="020B0604020202020204"/>
                <a:sym typeface="+mn-lt"/>
              </a:rPr>
              <a:t>Biosensors Section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8AACE0-AEC7-1768-8AA2-0FC081C4558E}"/>
              </a:ext>
            </a:extLst>
          </p:cNvPr>
          <p:cNvSpPr txBox="1"/>
          <p:nvPr/>
        </p:nvSpPr>
        <p:spPr>
          <a:xfrm>
            <a:off x="247116" y="801185"/>
            <a:ext cx="5656227" cy="3618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buClr>
                <a:prstClr val="black"/>
              </a:buClr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27A7B"/>
                </a:solidFill>
                <a:effectLst/>
                <a:uLnTx/>
                <a:uFillTx/>
                <a:latin typeface="Palatino Linotype" panose="02040502050505030304" pitchFamily="18" charset="0"/>
                <a:ea typeface="宋体"/>
                <a:cs typeface="Helvetica" panose="020B0604020202020204"/>
              </a:rPr>
              <a:t>Biosensors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Palatino Linotype" panose="02040502050505030304" pitchFamily="18" charset="0"/>
                <a:ea typeface="宋体"/>
                <a:cs typeface="Helvetica" panose="020B0604020202020204"/>
              </a:rPr>
              <a:t> are defined as analytical devices which convert a biological response into an electrical optical signal. The Biosensors Section of Sensors deals with all the aspects on in situ biochemical detection in many fields: Biomedical research, medical diagnostic, food quality and safety,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Palatino Linotype" panose="02040502050505030304" pitchFamily="18" charset="0"/>
                <a:ea typeface="宋体"/>
                <a:cs typeface="Helvetica" panose="020B0604020202020204"/>
              </a:rPr>
              <a:t>agroprocess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Palatino Linotype" panose="02040502050505030304" pitchFamily="18" charset="0"/>
                <a:ea typeface="宋体"/>
                <a:cs typeface="Helvetica" panose="020B0604020202020204"/>
              </a:rPr>
              <a:t> industries, environment, security and defense, etc. </a:t>
            </a:r>
            <a:r>
              <a:rPr lang="en-US" sz="1600" dirty="0">
                <a:solidFill>
                  <a:srgbClr val="222222"/>
                </a:solidFill>
                <a:latin typeface="Palatino Linotype" panose="02040502050505030304" pitchFamily="18" charset="0"/>
                <a:ea typeface="宋体"/>
                <a:cs typeface="Helvetica" panose="020B0604020202020204"/>
              </a:rPr>
              <a:t>The biosensing devices include, but are not limited to: DNA chips; lab-on-a-chip technology; microfluidic devices; and </a:t>
            </a:r>
            <a:r>
              <a:rPr lang="en-US" sz="1600" dirty="0" err="1">
                <a:solidFill>
                  <a:srgbClr val="222222"/>
                </a:solidFill>
                <a:latin typeface="Palatino Linotype" panose="02040502050505030304" pitchFamily="18" charset="0"/>
                <a:ea typeface="宋体"/>
                <a:cs typeface="Helvetica" panose="020B0604020202020204"/>
              </a:rPr>
              <a:t>nanobiosensors</a:t>
            </a:r>
            <a:r>
              <a:rPr lang="en-US" sz="1600" dirty="0">
                <a:solidFill>
                  <a:srgbClr val="222222"/>
                </a:solidFill>
                <a:latin typeface="Palatino Linotype" panose="02040502050505030304" pitchFamily="18" charset="0"/>
                <a:ea typeface="宋体"/>
                <a:cs typeface="Helvetica" panose="020B0604020202020204"/>
              </a:rPr>
              <a:t> and nanotechnology used in biosensors. Design, implementation of new biosensing devices, and the underlying science are highly recommended for publication in the Biosensors Section of Sensors.</a:t>
            </a:r>
            <a:endParaRPr lang="en-US" altLang="zh-CN" sz="1600" dirty="0">
              <a:solidFill>
                <a:srgbClr val="222222"/>
              </a:solidFill>
              <a:latin typeface="Palatino Linotype" panose="02040502050505030304" pitchFamily="18" charset="0"/>
              <a:ea typeface="宋体"/>
              <a:cs typeface="Helvetica" panose="020B060402020202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CFBF77-2039-8C27-0150-B8441250A25F}"/>
              </a:ext>
            </a:extLst>
          </p:cNvPr>
          <p:cNvSpPr txBox="1"/>
          <p:nvPr/>
        </p:nvSpPr>
        <p:spPr>
          <a:xfrm>
            <a:off x="1590675" y="5027872"/>
            <a:ext cx="4709948" cy="735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222222"/>
                </a:solidFill>
                <a:latin typeface="Palatino Linotype" panose="02040502050505030304" pitchFamily="18" charset="0"/>
                <a:ea typeface="宋体"/>
                <a:cs typeface="Helvetica" panose="020B0604020202020204"/>
              </a:rPr>
              <a:t>Prof</a:t>
            </a:r>
            <a:r>
              <a:rPr lang="en-US" altLang="zh-CN" b="1" dirty="0">
                <a:solidFill>
                  <a:srgbClr val="222222"/>
                </a:solidFill>
                <a:latin typeface="Palatino Linotype" panose="02040502050505030304" pitchFamily="18" charset="0"/>
                <a:ea typeface="宋体"/>
                <a:cs typeface="Helvetica" panose="020B0604020202020204"/>
              </a:rPr>
              <a:t>. Dr. Alexander Star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222222"/>
                </a:solidFill>
                <a:latin typeface="Palatino Linotype" panose="02040502050505030304" pitchFamily="18" charset="0"/>
                <a:ea typeface="宋体"/>
                <a:cs typeface="Helvetica" panose="020B0604020202020204"/>
              </a:rPr>
              <a:t>University of Pittsburgh, PA, USA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23D137-C710-830D-8DAA-5150791B29A1}"/>
              </a:ext>
            </a:extLst>
          </p:cNvPr>
          <p:cNvSpPr txBox="1"/>
          <p:nvPr/>
        </p:nvSpPr>
        <p:spPr>
          <a:xfrm>
            <a:off x="247116" y="4383639"/>
            <a:ext cx="4608859" cy="437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027A7B"/>
                </a:solidFill>
                <a:latin typeface="Palatino Linotype" panose="02040502050505030304" pitchFamily="18" charset="0"/>
                <a:ea typeface="宋体"/>
                <a:cs typeface="Helvetica" panose="020B0604020202020204"/>
              </a:rPr>
              <a:t>Section Editor-in-Chief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C80A685-45EA-8564-4DC9-F4F71CDE3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42" y="4867520"/>
            <a:ext cx="1056227" cy="1056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6FBA6F1-1860-8737-C088-096DE16D5A95}"/>
              </a:ext>
            </a:extLst>
          </p:cNvPr>
          <p:cNvSpPr txBox="1"/>
          <p:nvPr/>
        </p:nvSpPr>
        <p:spPr>
          <a:xfrm>
            <a:off x="7134126" y="4695447"/>
            <a:ext cx="4722553" cy="1254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dirty="0">
                <a:solidFill>
                  <a:srgbClr val="222222"/>
                </a:solidFill>
                <a:latin typeface="Palatino Linotype" panose="02040502050505030304" pitchFamily="18" charset="0"/>
                <a:ea typeface="宋体"/>
                <a:cs typeface="Helvetica" panose="020B0604020202020204"/>
              </a:rPr>
              <a:t>Feature Papers in Biosensors Section 2026</a:t>
            </a:r>
          </a:p>
          <a:p>
            <a:pPr>
              <a:lnSpc>
                <a:spcPct val="120000"/>
              </a:lnSpc>
            </a:pPr>
            <a:r>
              <a:rPr lang="en-US" sz="1600" dirty="0">
                <a:solidFill>
                  <a:srgbClr val="222222"/>
                </a:solidFill>
                <a:latin typeface="Palatino Linotype" panose="02040502050505030304" pitchFamily="18" charset="0"/>
                <a:ea typeface="宋体"/>
                <a:cs typeface="Helvetica" panose="020B0604020202020204"/>
              </a:rPr>
              <a:t>edited by Alexander Star, Spyridon </a:t>
            </a:r>
            <a:r>
              <a:rPr lang="en-US" sz="1600" dirty="0" err="1">
                <a:solidFill>
                  <a:srgbClr val="222222"/>
                </a:solidFill>
                <a:latin typeface="Palatino Linotype" panose="02040502050505030304" pitchFamily="18" charset="0"/>
                <a:ea typeface="宋体"/>
                <a:cs typeface="Helvetica" panose="020B0604020202020204"/>
              </a:rPr>
              <a:t>Kintzios</a:t>
            </a:r>
            <a:r>
              <a:rPr lang="en-US" sz="1600" dirty="0">
                <a:solidFill>
                  <a:srgbClr val="222222"/>
                </a:solidFill>
                <a:latin typeface="Palatino Linotype" panose="02040502050505030304" pitchFamily="18" charset="0"/>
                <a:ea typeface="宋体"/>
                <a:cs typeface="Helvetica" panose="020B0604020202020204"/>
              </a:rPr>
              <a:t> and Patrick Wagner</a:t>
            </a:r>
          </a:p>
          <a:p>
            <a:pPr>
              <a:lnSpc>
                <a:spcPct val="120000"/>
              </a:lnSpc>
            </a:pPr>
            <a:r>
              <a:rPr lang="en-US" sz="1600" dirty="0">
                <a:solidFill>
                  <a:srgbClr val="222222"/>
                </a:solidFill>
                <a:latin typeface="Palatino Linotype" panose="02040502050505030304" pitchFamily="18" charset="0"/>
                <a:ea typeface="宋体"/>
                <a:cs typeface="Helvetica" panose="020B0604020202020204"/>
              </a:rPr>
              <a:t>Deadline: </a:t>
            </a:r>
            <a:r>
              <a:rPr lang="en-US" sz="1600" b="1" dirty="0">
                <a:solidFill>
                  <a:srgbClr val="222222"/>
                </a:solidFill>
                <a:latin typeface="Palatino Linotype" panose="02040502050505030304" pitchFamily="18" charset="0"/>
                <a:ea typeface="宋体"/>
                <a:cs typeface="Helvetica" panose="020B0604020202020204"/>
              </a:rPr>
              <a:t>December 2026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96E102-FD49-AB60-8312-866C86B3B48A}"/>
              </a:ext>
            </a:extLst>
          </p:cNvPr>
          <p:cNvSpPr txBox="1"/>
          <p:nvPr/>
        </p:nvSpPr>
        <p:spPr>
          <a:xfrm>
            <a:off x="6021963" y="4212048"/>
            <a:ext cx="4007862" cy="437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000" b="1" dirty="0">
                <a:solidFill>
                  <a:srgbClr val="027A7B"/>
                </a:solidFill>
                <a:latin typeface="Palatino Linotype" panose="02040502050505030304" pitchFamily="18" charset="0"/>
                <a:ea typeface="宋体"/>
                <a:cs typeface="Helvetica" panose="020B0604020202020204"/>
              </a:rPr>
              <a:t>Recommended Special Issues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9BF9EEB-A619-52E5-C96A-C90583CE0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818167"/>
            <a:ext cx="971667" cy="97477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959A218E-F12D-D7EA-3488-1B3F2BDB3EAF}"/>
              </a:ext>
            </a:extLst>
          </p:cNvPr>
          <p:cNvGrpSpPr/>
          <p:nvPr/>
        </p:nvGrpSpPr>
        <p:grpSpPr>
          <a:xfrm>
            <a:off x="9729307" y="114324"/>
            <a:ext cx="2257791" cy="1088281"/>
            <a:chOff x="9587553" y="2910973"/>
            <a:chExt cx="2257791" cy="1088281"/>
          </a:xfrm>
        </p:grpSpPr>
        <p:pic>
          <p:nvPicPr>
            <p:cNvPr id="17" name="Picture 16" descr="A blue circle with white text&#10;&#10;Description automatically generated">
              <a:extLst>
                <a:ext uri="{FF2B5EF4-FFF2-40B4-BE49-F238E27FC236}">
                  <a16:creationId xmlns:a16="http://schemas.microsoft.com/office/drawing/2014/main" id="{F3D4502C-EDF1-26AA-F498-B33F39B43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8078" y="2910973"/>
              <a:ext cx="1087266" cy="1087266"/>
            </a:xfrm>
            <a:prstGeom prst="rect">
              <a:avLst/>
            </a:prstGeom>
          </p:spPr>
        </p:pic>
        <p:pic>
          <p:nvPicPr>
            <p:cNvPr id="18" name="Picture 17" descr="A blue circle with white text&#10;&#10;Description automatically generated">
              <a:extLst>
                <a:ext uri="{FF2B5EF4-FFF2-40B4-BE49-F238E27FC236}">
                  <a16:creationId xmlns:a16="http://schemas.microsoft.com/office/drawing/2014/main" id="{8B6A0D2D-5099-1168-C5CD-E212145EC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7553" y="2912054"/>
              <a:ext cx="1087200" cy="1087200"/>
            </a:xfrm>
            <a:prstGeom prst="rect">
              <a:avLst/>
            </a:prstGeom>
          </p:spPr>
        </p:pic>
      </p:grpSp>
      <p:pic>
        <p:nvPicPr>
          <p:cNvPr id="19" name="Picture 18" descr="A yellow circle with black text&#10;&#10;Description automatically generated">
            <a:extLst>
              <a:ext uri="{FF2B5EF4-FFF2-40B4-BE49-F238E27FC236}">
                <a16:creationId xmlns:a16="http://schemas.microsoft.com/office/drawing/2014/main" id="{B74DCD03-35BD-EFD5-02ED-2787759C4E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782" y="102988"/>
            <a:ext cx="1087200" cy="10872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B7199FD-F158-DF90-E6EB-19C7308889BD}"/>
              </a:ext>
            </a:extLst>
          </p:cNvPr>
          <p:cNvGrpSpPr/>
          <p:nvPr/>
        </p:nvGrpSpPr>
        <p:grpSpPr>
          <a:xfrm>
            <a:off x="6130957" y="1318191"/>
            <a:ext cx="6012980" cy="2431435"/>
            <a:chOff x="6094070" y="1201590"/>
            <a:chExt cx="6012980" cy="243143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34007B5-098D-2D9B-D4ED-82B6647F39A6}"/>
                </a:ext>
              </a:extLst>
            </p:cNvPr>
            <p:cNvSpPr txBox="1"/>
            <p:nvPr/>
          </p:nvSpPr>
          <p:spPr>
            <a:xfrm>
              <a:off x="6094070" y="1201590"/>
              <a:ext cx="5349395" cy="24314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2000" b="1" dirty="0">
                  <a:solidFill>
                    <a:srgbClr val="027A7B"/>
                  </a:solidFill>
                  <a:latin typeface="Palatino Linotype" panose="02040502050505030304" pitchFamily="18" charset="0"/>
                  <a:ea typeface="宋体"/>
                  <a:cs typeface="Helvetica" panose="020B0604020202020204"/>
                </a:rPr>
                <a:t>Recommended Topics </a:t>
              </a:r>
            </a:p>
            <a:p>
              <a:pPr>
                <a:spcAft>
                  <a:spcPts val="400"/>
                </a:spcAft>
              </a:pPr>
              <a:r>
                <a:rPr lang="en-US" sz="1400" dirty="0">
                  <a:solidFill>
                    <a:srgbClr val="222222"/>
                  </a:solidFill>
                  <a:latin typeface="Palatino Linotype" panose="02040502050505030304" pitchFamily="18" charset="0"/>
                  <a:ea typeface="宋体"/>
                  <a:cs typeface="Helvetica" panose="020B0604020202020204"/>
                </a:rPr>
                <a:t>DNA chips</a:t>
              </a:r>
              <a:br>
                <a:rPr lang="en-US" sz="1400" dirty="0">
                  <a:solidFill>
                    <a:srgbClr val="222222"/>
                  </a:solidFill>
                  <a:latin typeface="Palatino Linotype" panose="02040502050505030304" pitchFamily="18" charset="0"/>
                  <a:ea typeface="宋体"/>
                  <a:cs typeface="Helvetica" panose="020B0604020202020204"/>
                </a:rPr>
              </a:br>
              <a:r>
                <a:rPr lang="en-US" sz="1400" dirty="0">
                  <a:solidFill>
                    <a:srgbClr val="222222"/>
                  </a:solidFill>
                  <a:latin typeface="Palatino Linotype" panose="02040502050505030304" pitchFamily="18" charset="0"/>
                  <a:ea typeface="宋体"/>
                  <a:cs typeface="Helvetica" panose="020B0604020202020204"/>
                </a:rPr>
                <a:t>Microfluidic devices;</a:t>
              </a:r>
              <a:br>
                <a:rPr lang="en-US" sz="1400" dirty="0">
                  <a:solidFill>
                    <a:srgbClr val="222222"/>
                  </a:solidFill>
                  <a:latin typeface="Palatino Linotype" panose="02040502050505030304" pitchFamily="18" charset="0"/>
                  <a:ea typeface="宋体"/>
                  <a:cs typeface="Helvetica" panose="020B0604020202020204"/>
                </a:rPr>
              </a:br>
              <a:r>
                <a:rPr lang="en-US" sz="1400" dirty="0">
                  <a:solidFill>
                    <a:srgbClr val="222222"/>
                  </a:solidFill>
                  <a:latin typeface="Palatino Linotype" panose="02040502050505030304" pitchFamily="18" charset="0"/>
                  <a:ea typeface="宋体"/>
                  <a:cs typeface="Helvetica" panose="020B0604020202020204"/>
                </a:rPr>
                <a:t>Lab-on-a-chip technology</a:t>
              </a:r>
            </a:p>
            <a:p>
              <a:pPr>
                <a:spcAft>
                  <a:spcPts val="400"/>
                </a:spcAft>
              </a:pPr>
              <a:r>
                <a:rPr lang="en-US" sz="1400" dirty="0">
                  <a:solidFill>
                    <a:srgbClr val="222222"/>
                  </a:solidFill>
                  <a:latin typeface="Palatino Linotype" panose="02040502050505030304" pitchFamily="18" charset="0"/>
                  <a:ea typeface="宋体"/>
                  <a:cs typeface="Helvetica" panose="020B0604020202020204"/>
                </a:rPr>
                <a:t>Optical biosensors</a:t>
              </a:r>
            </a:p>
            <a:p>
              <a:pPr>
                <a:spcAft>
                  <a:spcPts val="400"/>
                </a:spcAft>
              </a:pPr>
              <a:r>
                <a:rPr lang="en-US" sz="1400" dirty="0">
                  <a:solidFill>
                    <a:srgbClr val="222222"/>
                  </a:solidFill>
                  <a:latin typeface="Palatino Linotype" panose="02040502050505030304" pitchFamily="18" charset="0"/>
                  <a:ea typeface="宋体"/>
                  <a:cs typeface="Helvetica" panose="020B0604020202020204"/>
                </a:rPr>
                <a:t>Plasmonic biosensors</a:t>
              </a:r>
            </a:p>
            <a:p>
              <a:pPr>
                <a:spcAft>
                  <a:spcPts val="400"/>
                </a:spcAft>
              </a:pPr>
              <a:r>
                <a:rPr lang="en-US" sz="1400" dirty="0">
                  <a:solidFill>
                    <a:srgbClr val="222222"/>
                  </a:solidFill>
                  <a:latin typeface="Palatino Linotype" panose="02040502050505030304" pitchFamily="18" charset="0"/>
                  <a:ea typeface="宋体"/>
                  <a:cs typeface="Helvetica" panose="020B0604020202020204"/>
                </a:rPr>
                <a:t>Biosensors for cell analysis</a:t>
              </a:r>
            </a:p>
            <a:p>
              <a:pPr>
                <a:spcAft>
                  <a:spcPts val="400"/>
                </a:spcAft>
              </a:pPr>
              <a:r>
                <a:rPr lang="en-US" sz="1400" dirty="0">
                  <a:solidFill>
                    <a:srgbClr val="222222"/>
                  </a:solidFill>
                  <a:latin typeface="Palatino Linotype" panose="02040502050505030304" pitchFamily="18" charset="0"/>
                  <a:ea typeface="宋体"/>
                  <a:cs typeface="Helvetica" panose="020B0604020202020204"/>
                </a:rPr>
                <a:t>Electrochemical biosensors</a:t>
              </a:r>
            </a:p>
            <a:p>
              <a:pPr>
                <a:spcAft>
                  <a:spcPts val="400"/>
                </a:spcAft>
              </a:pPr>
              <a:r>
                <a:rPr lang="en-US" sz="1400" dirty="0">
                  <a:solidFill>
                    <a:srgbClr val="222222"/>
                  </a:solidFill>
                  <a:latin typeface="Palatino Linotype" panose="02040502050505030304" pitchFamily="18" charset="0"/>
                  <a:ea typeface="宋体"/>
                  <a:cs typeface="Helvetica" panose="020B0604020202020204"/>
                </a:rPr>
                <a:t>Enzymatic biosensors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8BD1D90-DCB6-05AB-A0DC-AB55F55FD785}"/>
                </a:ext>
              </a:extLst>
            </p:cNvPr>
            <p:cNvSpPr txBox="1"/>
            <p:nvPr/>
          </p:nvSpPr>
          <p:spPr>
            <a:xfrm>
              <a:off x="8768767" y="1535712"/>
              <a:ext cx="3338283" cy="1056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400"/>
                </a:spcAft>
              </a:pPr>
              <a:r>
                <a:rPr lang="en-US" sz="1400" dirty="0">
                  <a:solidFill>
                    <a:srgbClr val="222222"/>
                  </a:solidFill>
                  <a:latin typeface="Palatino Linotype" panose="02040502050505030304" pitchFamily="18" charset="0"/>
                  <a:ea typeface="宋体"/>
                  <a:cs typeface="Helvetica" panose="020B0604020202020204"/>
                </a:rPr>
                <a:t>Graphene-based biosensors</a:t>
              </a:r>
            </a:p>
            <a:p>
              <a:pPr>
                <a:spcAft>
                  <a:spcPts val="400"/>
                </a:spcAft>
              </a:pPr>
              <a:r>
                <a:rPr lang="en-US" sz="1400" dirty="0">
                  <a:solidFill>
                    <a:srgbClr val="222222"/>
                  </a:solidFill>
                  <a:latin typeface="Palatino Linotype" panose="02040502050505030304" pitchFamily="18" charset="0"/>
                  <a:ea typeface="宋体"/>
                  <a:cs typeface="Helvetica" panose="020B0604020202020204"/>
                </a:rPr>
                <a:t>Carbon nanotube biosensors</a:t>
              </a:r>
            </a:p>
            <a:p>
              <a:pPr>
                <a:spcAft>
                  <a:spcPts val="400"/>
                </a:spcAft>
              </a:pPr>
              <a:r>
                <a:rPr lang="en-US" sz="1400" dirty="0">
                  <a:solidFill>
                    <a:srgbClr val="222222"/>
                  </a:solidFill>
                  <a:latin typeface="Palatino Linotype" panose="02040502050505030304" pitchFamily="18" charset="0"/>
                  <a:ea typeface="宋体"/>
                  <a:cs typeface="Helvetica" panose="020B0604020202020204"/>
                </a:rPr>
                <a:t>Aptamer biosensors</a:t>
              </a:r>
              <a:br>
                <a:rPr lang="en-US" sz="1400" dirty="0">
                  <a:solidFill>
                    <a:srgbClr val="222222"/>
                  </a:solidFill>
                  <a:latin typeface="Palatino Linotype" panose="02040502050505030304" pitchFamily="18" charset="0"/>
                  <a:ea typeface="宋体"/>
                  <a:cs typeface="Helvetica" panose="020B0604020202020204"/>
                </a:rPr>
              </a:br>
              <a:r>
                <a:rPr lang="en-US" sz="1400" dirty="0" err="1">
                  <a:solidFill>
                    <a:srgbClr val="222222"/>
                  </a:solidFill>
                  <a:latin typeface="Palatino Linotype" panose="02040502050505030304" pitchFamily="18" charset="0"/>
                  <a:ea typeface="宋体"/>
                  <a:cs typeface="Helvetica" panose="020B0604020202020204"/>
                </a:rPr>
                <a:t>Nanobiosensors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05967419"/>
      </p:ext>
    </p:extLst>
  </p:cSld>
  <p:clrMapOvr>
    <a:masterClrMapping/>
  </p:clrMapOvr>
</p:sld>
</file>

<file path=ppt/theme/theme1.xml><?xml version="1.0" encoding="utf-8"?>
<a:theme xmlns:a="http://schemas.openxmlformats.org/drawingml/2006/main" name="02 Content">
  <a:themeElements>
    <a:clrScheme name="MDPI ppt">
      <a:dk1>
        <a:srgbClr val="000000"/>
      </a:dk1>
      <a:lt1>
        <a:srgbClr val="FFFFFF"/>
      </a:lt1>
      <a:dk2>
        <a:srgbClr val="0D58C9"/>
      </a:dk2>
      <a:lt2>
        <a:srgbClr val="F4F6F3"/>
      </a:lt2>
      <a:accent1>
        <a:srgbClr val="00AA76"/>
      </a:accent1>
      <a:accent2>
        <a:srgbClr val="DCEEEB"/>
      </a:accent2>
      <a:accent3>
        <a:srgbClr val="F8B04F"/>
      </a:accent3>
      <a:accent4>
        <a:srgbClr val="0D58C9"/>
      </a:accent4>
      <a:accent5>
        <a:srgbClr val="0D58C9"/>
      </a:accent5>
      <a:accent6>
        <a:srgbClr val="0D58C9"/>
      </a:accent6>
      <a:hlink>
        <a:srgbClr val="0D58C9"/>
      </a:hlink>
      <a:folHlink>
        <a:srgbClr val="7030A0"/>
      </a:folHlink>
    </a:clrScheme>
    <a:fontScheme name="MDPI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4JOUR-PowerPoint Template" id="{E829F189-A035-0346-A24B-DB121ECDE388}" vid="{461AD1D3-A146-944E-9757-582D4B66F065}"/>
    </a:ext>
  </a:extLst>
</a:theme>
</file>

<file path=ppt/theme/theme2.xml><?xml version="1.0" encoding="utf-8"?>
<a:theme xmlns:a="http://schemas.openxmlformats.org/drawingml/2006/main" name="1_02 Content">
  <a:themeElements>
    <a:clrScheme name="MDPI ppt">
      <a:dk1>
        <a:srgbClr val="000000"/>
      </a:dk1>
      <a:lt1>
        <a:srgbClr val="FFFFFF"/>
      </a:lt1>
      <a:dk2>
        <a:srgbClr val="0D58C9"/>
      </a:dk2>
      <a:lt2>
        <a:srgbClr val="F4F6F3"/>
      </a:lt2>
      <a:accent1>
        <a:srgbClr val="00AA76"/>
      </a:accent1>
      <a:accent2>
        <a:srgbClr val="DCEEEB"/>
      </a:accent2>
      <a:accent3>
        <a:srgbClr val="F8B04F"/>
      </a:accent3>
      <a:accent4>
        <a:srgbClr val="0D58C9"/>
      </a:accent4>
      <a:accent5>
        <a:srgbClr val="0D58C9"/>
      </a:accent5>
      <a:accent6>
        <a:srgbClr val="0D58C9"/>
      </a:accent6>
      <a:hlink>
        <a:srgbClr val="0D58C9"/>
      </a:hlink>
      <a:folHlink>
        <a:srgbClr val="7030A0"/>
      </a:folHlink>
    </a:clrScheme>
    <a:fontScheme name="MDPI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4JOUR-PowerPoint Template" id="{E829F189-A035-0346-A24B-DB121ECDE388}" vid="{461AD1D3-A146-944E-9757-582D4B66F06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3291</TotalTime>
  <Words>346</Words>
  <Application>Microsoft Office PowerPoint</Application>
  <PresentationFormat>Widescreen</PresentationFormat>
  <Paragraphs>39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Helvetica Neue</vt:lpstr>
      <vt:lpstr>Suisse Int'l</vt:lpstr>
      <vt:lpstr>System Font Regular</vt:lpstr>
      <vt:lpstr>Arial</vt:lpstr>
      <vt:lpstr>Calibri</vt:lpstr>
      <vt:lpstr>Helvetica</vt:lpstr>
      <vt:lpstr>Palatino Linotype</vt:lpstr>
      <vt:lpstr>02 Content</vt:lpstr>
      <vt:lpstr>1_02 Content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Issue Meeting</dc:title>
  <dc:creator>MDPI</dc:creator>
  <cp:lastModifiedBy>MDPI</cp:lastModifiedBy>
  <cp:revision>68</cp:revision>
  <dcterms:created xsi:type="dcterms:W3CDTF">2023-02-07T10:09:32Z</dcterms:created>
  <dcterms:modified xsi:type="dcterms:W3CDTF">2026-06-26T02:50:12Z</dcterms:modified>
</cp:coreProperties>
</file>